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52A8C0-D9C3-444F-96F5-2A74107C937A}">
  <a:tblStyle styleId="{8852A8C0-D9C3-444F-96F5-2A74107C93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ogarithmic_tim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ogarithmic_tim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ogarithmic_tim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ogarithmic_time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ogarithmic_time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b4340dd0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b4340dd0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cc26d3b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cc26d3b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that maintains sorted data and allows searches, sequential access, insertions, and deletions in </a:t>
            </a:r>
            <a:r>
              <a:rPr lang="zh-CN" sz="19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logarithmic time</a:t>
            </a: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2a3da12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2a3da12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b4340dd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b4340dd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b410836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b410836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c26d3b2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cc26d3b2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that maintains sorted data and allows searches, sequential access, insertions, and deletions in </a:t>
            </a:r>
            <a:r>
              <a:rPr lang="zh-CN" sz="19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logarithmic time</a:t>
            </a: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cb85900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cb85900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that maintains sorted data and allows searches, sequential access, insertions, and deletions in </a:t>
            </a:r>
            <a:r>
              <a:rPr lang="zh-CN" sz="19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logarithmic time</a:t>
            </a: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cb8590011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cb8590011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that maintains sorted data and allows searches, sequential access, insertions, and deletions in </a:t>
            </a:r>
            <a:r>
              <a:rPr lang="zh-CN" sz="19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logarithmic time</a:t>
            </a: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d03d5d81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d03d5d81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that maintains sorted data and allows searches, sequential access, insertions, and deletions in </a:t>
            </a:r>
            <a:r>
              <a:rPr lang="zh-CN" sz="19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logarithmic time</a:t>
            </a:r>
            <a:r>
              <a:rPr lang="zh-CN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cb859001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cb859001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16555ae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16555ae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cb85900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cb85900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16555aec5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16555aec5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b1c0031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b1c0031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b1c00312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b1c0031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b1c00312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b1c00312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b1c00312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b1c00312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Tree_data_structure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hyperlink" Target="https://en.wikipedia.org/wiki/Tree_data_structure" TargetMode="External"/><Relationship Id="rId7" Type="http://schemas.openxmlformats.org/officeDocument/2006/relationships/hyperlink" Target="https://en.wikipedia.org/wiki/Spatial_index" TargetMode="External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33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5" Type="http://schemas.openxmlformats.org/officeDocument/2006/relationships/image" Target="../media/image8.jpg"/><Relationship Id="rId6" Type="http://schemas.openxmlformats.org/officeDocument/2006/relationships/image" Target="../media/image4.jp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0.jpg"/><Relationship Id="rId6" Type="http://schemas.openxmlformats.org/officeDocument/2006/relationships/image" Target="../media/image24.jp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25.jpg"/><Relationship Id="rId5" Type="http://schemas.openxmlformats.org/officeDocument/2006/relationships/image" Target="../media/image19.jp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729575" y="549123"/>
            <a:ext cx="6278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zh-CN" sz="4800">
                <a:latin typeface="Raleway"/>
                <a:ea typeface="Raleway"/>
                <a:cs typeface="Raleway"/>
                <a:sym typeface="Raleway"/>
              </a:rPr>
            </a:br>
            <a:r>
              <a:rPr b="1" lang="zh-CN" sz="4800">
                <a:latin typeface="Raleway"/>
                <a:ea typeface="Raleway"/>
                <a:cs typeface="Raleway"/>
                <a:sym typeface="Raleway"/>
              </a:rPr>
              <a:t>咨询建议书</a:t>
            </a:r>
            <a:endParaRPr b="1" sz="4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729563" y="2263594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在此处插入文本。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00" y="549125"/>
            <a:ext cx="9201775" cy="46697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705075" y="1514150"/>
            <a:ext cx="78480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latin typeface="Times New Roman"/>
                <a:ea typeface="Times New Roman"/>
                <a:cs typeface="Times New Roman"/>
                <a:sym typeface="Times New Roman"/>
              </a:rPr>
              <a:t>Parallel DBSCAN on Spark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Group 12:  </a:t>
            </a: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Wang    </a:t>
            </a: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Jianming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Zhang  </a:t>
            </a: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Xinyue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Xing    </a:t>
            </a: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Zhenghao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r>
              <a:rPr lang="zh-C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        </a:t>
            </a: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Chennan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     2020/11/24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800" y="0"/>
            <a:ext cx="1764324" cy="5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CN" sz="2000">
                <a:solidFill>
                  <a:schemeClr val="dk1"/>
                </a:solidFill>
              </a:rPr>
              <a:t>Optimization on partition</a:t>
            </a:r>
            <a:r>
              <a:rPr i="1" lang="zh-CN" sz="2000">
                <a:solidFill>
                  <a:schemeClr val="dk1"/>
                </a:solidFill>
              </a:rPr>
              <a:t>——R tree </a:t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cxnSp>
        <p:nvCxnSpPr>
          <p:cNvPr id="166" name="Google Shape;166;p22"/>
          <p:cNvCxnSpPr>
            <a:stCxn id="165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2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536100" y="881188"/>
            <a:ext cx="40359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Open Sans"/>
                <a:ea typeface="Open Sans"/>
                <a:cs typeface="Open Sans"/>
                <a:sym typeface="Open Sans"/>
              </a:rPr>
              <a:t>B-tree：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A self-balancing </a:t>
            </a:r>
            <a:r>
              <a:rPr lang="zh-CN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tree data structure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326" y="1634450"/>
            <a:ext cx="3048250" cy="30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38" y="2571750"/>
            <a:ext cx="4035774" cy="11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4794175" y="809150"/>
            <a:ext cx="40359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Open Sans"/>
                <a:ea typeface="Open Sans"/>
                <a:cs typeface="Open Sans"/>
                <a:sym typeface="Open Sans"/>
              </a:rPr>
              <a:t>R-tree：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A t</a:t>
            </a:r>
            <a:r>
              <a:rPr lang="zh-CN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/>
              </a:rPr>
              <a:t>ree data structures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used for </a:t>
            </a:r>
            <a:r>
              <a:rPr lang="zh-CN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/>
              </a:rPr>
              <a:t>spatial access methods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8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>
                <a:solidFill>
                  <a:schemeClr val="dk1"/>
                </a:solidFill>
              </a:rPr>
              <a:t>Optimization on partition——</a:t>
            </a:r>
            <a:r>
              <a:rPr i="1" lang="zh-CN" sz="2000">
                <a:solidFill>
                  <a:schemeClr val="dk1"/>
                </a:solidFill>
              </a:rPr>
              <a:t>R tree </a:t>
            </a:r>
            <a:r>
              <a:rPr i="1" lang="zh-CN" sz="2000">
                <a:solidFill>
                  <a:schemeClr val="dk1"/>
                </a:solidFill>
              </a:rPr>
              <a:t>(Boundary-based Strategy) </a:t>
            </a:r>
            <a:endParaRPr i="1" sz="2000"/>
          </a:p>
        </p:txBody>
      </p:sp>
      <p:cxnSp>
        <p:nvCxnSpPr>
          <p:cNvPr id="178" name="Google Shape;178;p23"/>
          <p:cNvCxnSpPr>
            <a:stCxn id="177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3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2149875" y="3906875"/>
            <a:ext cx="6414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 Reduce the amount of edge points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100" y="3978863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700" y="3978875"/>
            <a:ext cx="190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6650" y="2019125"/>
            <a:ext cx="707150" cy="7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2149875" y="4306025"/>
            <a:ext cx="6414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 Make sure workload of each worker as balanced as possible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100" y="4378013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700" y="4378025"/>
            <a:ext cx="190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6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7">
            <a:alphaModFix/>
          </a:blip>
          <a:srcRect b="17673" l="0" r="13419" t="6700"/>
          <a:stretch/>
        </p:blipFill>
        <p:spPr>
          <a:xfrm>
            <a:off x="772388" y="1325975"/>
            <a:ext cx="2342476" cy="219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5588" y="1093975"/>
            <a:ext cx="3323355" cy="26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0" y="0"/>
            <a:ext cx="47418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1779550" y="3522475"/>
            <a:ext cx="803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🙅‍♂️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>
                <a:solidFill>
                  <a:schemeClr val="dk1"/>
                </a:solidFill>
              </a:rPr>
              <a:t>Optimization on partition——</a:t>
            </a:r>
            <a:r>
              <a:rPr i="1" lang="zh-CN" sz="2000">
                <a:solidFill>
                  <a:schemeClr val="dk1"/>
                </a:solidFill>
              </a:rPr>
              <a:t>R tree </a:t>
            </a:r>
            <a:r>
              <a:rPr i="1" lang="zh-CN" sz="2000">
                <a:solidFill>
                  <a:schemeClr val="dk1"/>
                </a:solidFill>
              </a:rPr>
              <a:t>(Boundary-based Strategy) </a:t>
            </a:r>
            <a:endParaRPr i="1" sz="2000"/>
          </a:p>
        </p:txBody>
      </p:sp>
      <p:cxnSp>
        <p:nvCxnSpPr>
          <p:cNvPr id="197" name="Google Shape;197;p24"/>
          <p:cNvCxnSpPr>
            <a:stCxn id="196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4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282975" y="869025"/>
            <a:ext cx="51321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Set max points number in partition - maxpoints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50" y="869013"/>
            <a:ext cx="2571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1181075" y="1696625"/>
            <a:ext cx="4056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50" y="2110436"/>
            <a:ext cx="1456275" cy="15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950" y="1696613"/>
            <a:ext cx="3268501" cy="23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6">
            <a:alphaModFix/>
          </a:blip>
          <a:srcRect b="0" l="0" r="54283" t="0"/>
          <a:stretch/>
        </p:blipFill>
        <p:spPr>
          <a:xfrm>
            <a:off x="1724325" y="1906475"/>
            <a:ext cx="553025" cy="19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1662725" y="4208900"/>
            <a:ext cx="55335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minimize </a:t>
            </a:r>
            <a:r>
              <a:rPr b="1" lang="zh-CN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b="1" lang="zh-CN">
                <a:latin typeface="Open Sans"/>
                <a:ea typeface="Open Sans"/>
                <a:cs typeface="Open Sans"/>
                <a:sym typeface="Open Sans"/>
              </a:rPr>
              <a:t>core = |# in br1 － </a:t>
            </a:r>
            <a:r>
              <a:rPr b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 in </a:t>
            </a:r>
            <a:r>
              <a:rPr b="1" lang="zh-CN">
                <a:latin typeface="Open Sans"/>
                <a:ea typeface="Open Sans"/>
                <a:cs typeface="Open Sans"/>
                <a:sym typeface="Open Sans"/>
              </a:rPr>
              <a:t>br2| * （</a:t>
            </a:r>
            <a:r>
              <a:rPr b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# in </a:t>
            </a:r>
            <a:r>
              <a:rPr b="1" lang="zh-CN">
                <a:latin typeface="Open Sans"/>
                <a:ea typeface="Open Sans"/>
                <a:cs typeface="Open Sans"/>
                <a:sym typeface="Open Sans"/>
              </a:rPr>
              <a:t>Black part）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5669050" y="1597550"/>
            <a:ext cx="2404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As for y-axis: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2100" y="2005800"/>
            <a:ext cx="3127281" cy="19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8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>
                <a:solidFill>
                  <a:schemeClr val="dk1"/>
                </a:solidFill>
              </a:rPr>
              <a:t>Optimization on partition——</a:t>
            </a:r>
            <a:r>
              <a:rPr i="1" lang="zh-CN" sz="2000">
                <a:solidFill>
                  <a:schemeClr val="dk1"/>
                </a:solidFill>
              </a:rPr>
              <a:t>R tree </a:t>
            </a:r>
            <a:r>
              <a:rPr i="1" lang="zh-CN" sz="2000">
                <a:solidFill>
                  <a:schemeClr val="dk1"/>
                </a:solidFill>
              </a:rPr>
              <a:t>(Boundary-based Strategy)</a:t>
            </a:r>
            <a:r>
              <a:rPr i="1" lang="zh-CN" sz="2000">
                <a:solidFill>
                  <a:schemeClr val="dk1"/>
                </a:solidFill>
              </a:rPr>
              <a:t> </a:t>
            </a:r>
            <a:endParaRPr i="1" sz="2000"/>
          </a:p>
        </p:txBody>
      </p:sp>
      <p:cxnSp>
        <p:nvCxnSpPr>
          <p:cNvPr id="214" name="Google Shape;214;p25"/>
          <p:cNvCxnSpPr>
            <a:stCxn id="213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5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1282975" y="869025"/>
            <a:ext cx="4056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ax 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points number in 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partition - 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maxpoints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50" y="869013"/>
            <a:ext cx="2571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1397275" y="1591025"/>
            <a:ext cx="51321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x-axis           x_min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Score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y-axis           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y_minS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core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4">
            <a:alphaModFix/>
          </a:blip>
          <a:srcRect b="0" l="0" r="54283" t="0"/>
          <a:stretch/>
        </p:blipFill>
        <p:spPr>
          <a:xfrm>
            <a:off x="679700" y="1591025"/>
            <a:ext cx="553025" cy="12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900" y="1689997"/>
            <a:ext cx="257175" cy="2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900" y="2501247"/>
            <a:ext cx="257175" cy="24887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>
            <a:off x="3662100" y="1759000"/>
            <a:ext cx="184800" cy="95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962600" y="2039375"/>
            <a:ext cx="219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smaller one    -&gt;    divide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397275" y="3483975"/>
            <a:ext cx="71895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Put final br1 &amp; br2 to queue （right hand）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Take out the leftmost mbr in the queue in turn to do the above calculation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6">
            <a:alphaModFix/>
          </a:blip>
          <a:srcRect b="26826" l="29193" r="45773" t="30476"/>
          <a:stretch/>
        </p:blipFill>
        <p:spPr>
          <a:xfrm>
            <a:off x="6529375" y="1139750"/>
            <a:ext cx="2196002" cy="219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7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461775" y="3335850"/>
            <a:ext cx="1125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👍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CN" sz="2000">
                <a:solidFill>
                  <a:schemeClr val="dk1"/>
                </a:solidFill>
              </a:rPr>
              <a:t>Optimization on partition——R tree (Cost-based Strategy)</a:t>
            </a:r>
            <a:endParaRPr i="1" sz="2000"/>
          </a:p>
        </p:txBody>
      </p:sp>
      <p:cxnSp>
        <p:nvCxnSpPr>
          <p:cNvPr id="233" name="Google Shape;233;p26"/>
          <p:cNvCxnSpPr>
            <a:stCxn id="232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6"/>
          <p:cNvSpPr txBox="1"/>
          <p:nvPr/>
        </p:nvSpPr>
        <p:spPr>
          <a:xfrm>
            <a:off x="139000" y="681200"/>
            <a:ext cx="8811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Goal: </a:t>
            </a:r>
            <a:r>
              <a:rPr b="1" lang="zh-C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the workload (# of points) of partitioned region as balanced as possible.</a:t>
            </a:r>
            <a:r>
              <a:rPr b="1" lang="zh-C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234700" y="2108538"/>
            <a:ext cx="2763000" cy="422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Min Cost Differience ← ∞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395250" y="2005176"/>
            <a:ext cx="2471700" cy="1168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 startAt="2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Calculate the cost difference between S1 and S2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i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after applyng the selected split line)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888" y="2195297"/>
            <a:ext cx="257175" cy="2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150" y="2166697"/>
            <a:ext cx="257175" cy="24887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6264525" y="2007138"/>
            <a:ext cx="2682300" cy="116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 startAt="3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Split line + eps * 2 beyond the boudary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>
                <a:latin typeface="Open Sans"/>
                <a:ea typeface="Open Sans"/>
                <a:cs typeface="Open Sans"/>
                <a:sym typeface="Open Sans"/>
              </a:rPr>
              <a:t>(Get the best split line from the record!</a:t>
            </a:r>
            <a:r>
              <a:rPr b="1" i="1" lang="zh-C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234700" y="1226488"/>
            <a:ext cx="2973600" cy="422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Input: </a:t>
            </a:r>
            <a:r>
              <a:rPr b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(The rectangle to be split)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487612" y="1754284"/>
            <a:ext cx="257175" cy="24887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5423925" y="1187325"/>
            <a:ext cx="3526200" cy="422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Output: </a:t>
            </a:r>
            <a:r>
              <a:rPr b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S1</a:t>
            </a:r>
            <a:r>
              <a:rPr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S2</a:t>
            </a:r>
            <a:r>
              <a:rPr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such that </a:t>
            </a:r>
            <a:r>
              <a:rPr b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S1∪S S2 = S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573413" y="1683997"/>
            <a:ext cx="257175" cy="24887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234700" y="3496800"/>
            <a:ext cx="36735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 rotWithShape="1">
          <a:blip r:embed="rId4">
            <a:alphaModFix/>
          </a:blip>
          <a:srcRect b="53904" l="0" r="44059" t="0"/>
          <a:stretch/>
        </p:blipFill>
        <p:spPr>
          <a:xfrm>
            <a:off x="2419700" y="3431100"/>
            <a:ext cx="1740326" cy="133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 rotWithShape="1">
          <a:blip r:embed="rId4">
            <a:alphaModFix/>
          </a:blip>
          <a:srcRect b="53904" l="0" r="44059" t="0"/>
          <a:stretch/>
        </p:blipFill>
        <p:spPr>
          <a:xfrm>
            <a:off x="4607250" y="3431100"/>
            <a:ext cx="1740326" cy="1334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26"/>
          <p:cNvCxnSpPr>
            <a:stCxn id="245" idx="3"/>
            <a:endCxn id="246" idx="1"/>
          </p:cNvCxnSpPr>
          <p:nvPr/>
        </p:nvCxnSpPr>
        <p:spPr>
          <a:xfrm>
            <a:off x="4160026" y="4098526"/>
            <a:ext cx="447300" cy="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6"/>
          <p:cNvCxnSpPr/>
          <p:nvPr/>
        </p:nvCxnSpPr>
        <p:spPr>
          <a:xfrm>
            <a:off x="5284325" y="3876075"/>
            <a:ext cx="1039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9" name="Google Shape;2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363" y="3707075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538" y="3745475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6300" y="3681488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3563" y="3876075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263" y="4205725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538" y="4237425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913" y="4205725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313" y="4237425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063" y="3681488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313" y="3745475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288" y="3681488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338" y="3876075"/>
            <a:ext cx="169000" cy="1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3663" y="5304225"/>
            <a:ext cx="169000" cy="1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26"/>
          <p:cNvCxnSpPr>
            <a:stCxn id="236" idx="2"/>
            <a:endCxn id="245" idx="0"/>
          </p:cNvCxnSpPr>
          <p:nvPr/>
        </p:nvCxnSpPr>
        <p:spPr>
          <a:xfrm rot="5400000">
            <a:off x="3831900" y="2631876"/>
            <a:ext cx="257100" cy="1341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3" name="Google Shape;263;p26"/>
          <p:cNvPicPr preferRelativeResize="0"/>
          <p:nvPr/>
        </p:nvPicPr>
        <p:blipFill rotWithShape="1">
          <a:blip r:embed="rId6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>
                <a:solidFill>
                  <a:schemeClr val="dk1"/>
                </a:solidFill>
              </a:rPr>
              <a:t>Conclusion</a:t>
            </a:r>
            <a:endParaRPr i="1" sz="2000"/>
          </a:p>
        </p:txBody>
      </p:sp>
      <p:cxnSp>
        <p:nvCxnSpPr>
          <p:cNvPr id="270" name="Google Shape;270;p27"/>
          <p:cNvCxnSpPr>
            <a:stCxn id="269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71" name="Google Shape;271;p27"/>
          <p:cNvGraphicFramePr/>
          <p:nvPr/>
        </p:nvGraphicFramePr>
        <p:xfrm>
          <a:off x="85563" y="25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{8852A8C0-D9C3-444F-96F5-2A74107C937A}</a:tableStyleId>
              </a:tblPr>
              <a:tblGrid>
                <a:gridCol w="1374425"/>
                <a:gridCol w="990800"/>
                <a:gridCol w="1067400"/>
                <a:gridCol w="1053850"/>
              </a:tblGrid>
              <a:tr h="57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Partition Number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10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Naive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1179ms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797ms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808ms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300">
                          <a:solidFill>
                            <a:schemeClr val="dk1"/>
                          </a:solidFill>
                        </a:rPr>
                        <a:t>Parallel Matrix DBSCAN</a:t>
                      </a:r>
                      <a:endParaRPr b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422ms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385ms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380ms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R</a:t>
                      </a:r>
                      <a:r>
                        <a:rPr b="1" lang="zh-CN"/>
                        <a:t>tree - </a:t>
                      </a:r>
                      <a:r>
                        <a:rPr b="1" lang="zh-CN"/>
                        <a:t>rbp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360ms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330ms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289ms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>
                          <a:solidFill>
                            <a:schemeClr val="dk1"/>
                          </a:solidFill>
                        </a:rPr>
                        <a:t>Rtree - cbp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308ms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28</a:t>
                      </a:r>
                      <a:r>
                        <a:rPr lang="zh-CN"/>
                        <a:t>4</a:t>
                      </a:r>
                      <a:r>
                        <a:rPr lang="zh-CN"/>
                        <a:t>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</a:t>
                      </a:r>
                      <a:r>
                        <a:rPr lang="zh-CN"/>
                        <a:t>71</a:t>
                      </a:r>
                      <a:r>
                        <a:rPr lang="zh-CN"/>
                        <a:t>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2" name="Google Shape;272;p27"/>
          <p:cNvPicPr preferRelativeResize="0"/>
          <p:nvPr/>
        </p:nvPicPr>
        <p:blipFill rotWithShape="1">
          <a:blip r:embed="rId3">
            <a:alphaModFix/>
          </a:blip>
          <a:srcRect b="0" l="0" r="46518" t="0"/>
          <a:stretch/>
        </p:blipFill>
        <p:spPr>
          <a:xfrm>
            <a:off x="1366963" y="602838"/>
            <a:ext cx="1923699" cy="192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4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/>
          <p:cNvPicPr preferRelativeResize="0"/>
          <p:nvPr/>
        </p:nvPicPr>
        <p:blipFill rotWithShape="1">
          <a:blip r:embed="rId5">
            <a:alphaModFix/>
          </a:blip>
          <a:srcRect b="0" l="0" r="46578" t="0"/>
          <a:stretch/>
        </p:blipFill>
        <p:spPr>
          <a:xfrm>
            <a:off x="5853444" y="614425"/>
            <a:ext cx="1923676" cy="1917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5" name="Google Shape;275;p27"/>
          <p:cNvGraphicFramePr/>
          <p:nvPr/>
        </p:nvGraphicFramePr>
        <p:xfrm>
          <a:off x="4572050" y="258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{8852A8C0-D9C3-444F-96F5-2A74107C937A}</a:tableStyleId>
              </a:tblPr>
              <a:tblGrid>
                <a:gridCol w="1374425"/>
                <a:gridCol w="990800"/>
                <a:gridCol w="1067400"/>
                <a:gridCol w="1053850"/>
              </a:tblGrid>
              <a:tr h="59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Partition Number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10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Naive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26410ms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19415ms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18483ms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300">
                          <a:solidFill>
                            <a:schemeClr val="dk1"/>
                          </a:solidFill>
                        </a:rPr>
                        <a:t>Parallel Matrix DBSCAN</a:t>
                      </a:r>
                      <a:endParaRPr b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6730ms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5590ms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4564ms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Rtree - rbp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7993ms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5722ms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5328ms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>
                          <a:solidFill>
                            <a:schemeClr val="dk1"/>
                          </a:solidFill>
                        </a:rPr>
                        <a:t>Rtree - cbp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6977ms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5652ms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5164ms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6" name="Google Shape;276;p27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 txBox="1"/>
          <p:nvPr/>
        </p:nvSpPr>
        <p:spPr>
          <a:xfrm>
            <a:off x="3342875" y="1417000"/>
            <a:ext cx="7752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Jain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7855900" y="1439988"/>
            <a:ext cx="7752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D31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>
                <a:solidFill>
                  <a:schemeClr val="dk1"/>
                </a:solidFill>
              </a:rPr>
              <a:t>Conclusion</a:t>
            </a:r>
            <a:endParaRPr i="1" sz="2000"/>
          </a:p>
        </p:txBody>
      </p:sp>
      <p:cxnSp>
        <p:nvCxnSpPr>
          <p:cNvPr id="284" name="Google Shape;284;p28"/>
          <p:cNvCxnSpPr>
            <a:stCxn id="283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85" name="Google Shape;285;p28"/>
          <p:cNvGraphicFramePr/>
          <p:nvPr/>
        </p:nvGraphicFramePr>
        <p:xfrm>
          <a:off x="85563" y="258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{8852A8C0-D9C3-444F-96F5-2A74107C937A}</a:tableStyleId>
              </a:tblPr>
              <a:tblGrid>
                <a:gridCol w="1374425"/>
                <a:gridCol w="990800"/>
                <a:gridCol w="1067400"/>
                <a:gridCol w="1053850"/>
              </a:tblGrid>
              <a:tr h="57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Partition Number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10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Naive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1179ms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797ms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808ms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300">
                          <a:solidFill>
                            <a:schemeClr val="dk1"/>
                          </a:solidFill>
                        </a:rPr>
                        <a:t>Parallel Matrix DBSCAN</a:t>
                      </a:r>
                      <a:endParaRPr b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422ms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385ms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380ms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Rtree - rbp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360ms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330ms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289ms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>
                          <a:solidFill>
                            <a:schemeClr val="dk1"/>
                          </a:solidFill>
                        </a:rPr>
                        <a:t>Rtree - cbp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308ms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284ms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271ms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28"/>
          <p:cNvGraphicFramePr/>
          <p:nvPr/>
        </p:nvGraphicFramePr>
        <p:xfrm>
          <a:off x="4572050" y="258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{8852A8C0-D9C3-444F-96F5-2A74107C937A}</a:tableStyleId>
              </a:tblPr>
              <a:tblGrid>
                <a:gridCol w="1374425"/>
                <a:gridCol w="990800"/>
                <a:gridCol w="1067400"/>
                <a:gridCol w="1053850"/>
              </a:tblGrid>
              <a:tr h="59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Partition Number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8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10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Naive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26410ms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19415ms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18483ms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300">
                          <a:solidFill>
                            <a:schemeClr val="dk1"/>
                          </a:solidFill>
                        </a:rPr>
                        <a:t>Parallel Matrix DBSCAN</a:t>
                      </a:r>
                      <a:endParaRPr b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6730ms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5590ms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4564ms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/>
                        <a:t>Rtree - rbp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7993ms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5722ms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5628ms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>
                          <a:solidFill>
                            <a:schemeClr val="dk1"/>
                          </a:solidFill>
                        </a:rPr>
                        <a:t>Rtree - cbp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6977ms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5652ms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5264ms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p28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369950" y="545425"/>
            <a:ext cx="28737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CN" sz="1800">
                <a:latin typeface="Open Sans"/>
                <a:ea typeface="Open Sans"/>
                <a:cs typeface="Open Sans"/>
                <a:sym typeface="Open Sans"/>
              </a:rPr>
              <a:t>Performance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CN" sz="1800">
                <a:latin typeface="Open Sans"/>
                <a:ea typeface="Open Sans"/>
                <a:cs typeface="Open Sans"/>
                <a:sym typeface="Open Sans"/>
              </a:rPr>
              <a:t>Sclability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CN" sz="1800">
                <a:latin typeface="Open Sans"/>
                <a:ea typeface="Open Sans"/>
                <a:cs typeface="Open Sans"/>
                <a:sym typeface="Open Sans"/>
              </a:rPr>
              <a:t>Bottle neck (Master)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CN" sz="1800">
                <a:latin typeface="Open Sans"/>
                <a:ea typeface="Open Sans"/>
                <a:cs typeface="Open Sans"/>
                <a:sym typeface="Open Sans"/>
              </a:rPr>
              <a:t>Know your data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3780350" y="614425"/>
            <a:ext cx="52782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Open Sans"/>
                <a:ea typeface="Open Sans"/>
                <a:cs typeface="Open Sans"/>
                <a:sym typeface="Open Sans"/>
              </a:rPr>
              <a:t>Future Work: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>
                <a:latin typeface="Open Sans"/>
                <a:ea typeface="Open Sans"/>
                <a:cs typeface="Open Sans"/>
                <a:sym typeface="Open Sans"/>
              </a:rPr>
              <a:t>Now: using number of points to measure workload when doing partition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>
                <a:latin typeface="Open Sans"/>
                <a:ea typeface="Open Sans"/>
                <a:cs typeface="Open Sans"/>
                <a:sym typeface="Open Sans"/>
              </a:rPr>
              <a:t>Future: using the real cost (maybe considering density) of DBSCAN to measure workload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>
                <a:latin typeface="Open Sans"/>
                <a:ea typeface="Open Sans"/>
                <a:cs typeface="Open Sans"/>
                <a:sym typeface="Open Sans"/>
              </a:rPr>
              <a:t>More expreiments on large volume datasets with large partitions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>
                <a:solidFill>
                  <a:schemeClr val="dk1"/>
                </a:solidFill>
              </a:rPr>
              <a:t>Reference</a:t>
            </a:r>
            <a:endParaRPr i="1" sz="2000"/>
          </a:p>
        </p:txBody>
      </p:sp>
      <p:cxnSp>
        <p:nvCxnSpPr>
          <p:cNvPr id="296" name="Google Shape;296;p29"/>
          <p:cNvCxnSpPr>
            <a:stCxn id="295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9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9"/>
          <p:cNvPicPr preferRelativeResize="0"/>
          <p:nvPr/>
        </p:nvPicPr>
        <p:blipFill rotWithShape="1">
          <a:blip r:embed="rId3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335250" y="1044225"/>
            <a:ext cx="84735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[1]  DBSCAN Wikipedia. https://en.wikipedia.org/wiki/DBSCAN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[2]  Guttman, A. (1984). R-trees: a dynamic index structure for spatial searching. ACM SIGMOD International Conference on Management of Data.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[3]  Huang, Fang &amp;. Zhu, Qiang &amp;. Zhou, Ji &amp;. Tao, Jian &amp;. Zhou, Xiaocheng &amp;. Jin, Du &amp;. Tan, Xicheng &amp;. Wang, Lizhe. (2017). Research on the Parallelization of the DBSCAN Clustering Algorithm for Spatial Data Mining Based on the Spark Platform. Remote Sensing. 9. 10.3390/rs9121301.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[4]  He, Yaobin &amp;. Tan, Haoyu &amp;. Luo, Wuman &amp;. Feng, Shengzhong &amp;. Fan, Jianping. (2014). MR-DBSCAN: a scalable MapReduce-based DBSCAN algorithm for heavily skewed data. Frontiers of Computer Science. 8. 10.1007/s11704-013-3158-3.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[5]  Chernishev, G &amp;. Smirnov, K &amp;. Fedotovsky, P &amp;. Erokhin, G &amp;. Cherednik, K. (2013). To Sort or not to Sort: The Evaluation of R-Tree and B+-Tree in Transactional Environment with Ordered Result Set Requirement. SYRCoDIS.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[6]  Clustering basic benchmark. http://cs.joensuu.fi/sipu/datasets/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[7]  Phnix-wu, Full analysis of spatial data index RTree, https://blog.csdn.net/wzf1993/article/details/79547037, 2018/03/12.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/>
              <a:t>Content</a:t>
            </a:r>
            <a:endParaRPr i="1" sz="2000"/>
          </a:p>
        </p:txBody>
      </p:sp>
      <p:cxnSp>
        <p:nvCxnSpPr>
          <p:cNvPr id="72" name="Google Shape;72;p14"/>
          <p:cNvCxnSpPr>
            <a:stCxn id="71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4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769475" y="861750"/>
            <a:ext cx="82893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1" lang="zh-CN" sz="2000">
                <a:latin typeface="Open Sans"/>
                <a:ea typeface="Open Sans"/>
                <a:cs typeface="Open Sans"/>
                <a:sym typeface="Open Sans"/>
              </a:rPr>
              <a:t>Introduction to DBSCAN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1" lang="zh-CN" sz="2000">
                <a:latin typeface="Open Sans"/>
                <a:ea typeface="Open Sans"/>
                <a:cs typeface="Open Sans"/>
                <a:sym typeface="Open Sans"/>
              </a:rPr>
              <a:t>Naive parallel DBSCAN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zh-CN" sz="2000">
                <a:latin typeface="Open Sans"/>
                <a:ea typeface="Open Sans"/>
                <a:cs typeface="Open Sans"/>
                <a:sym typeface="Open Sans"/>
              </a:rPr>
              <a:t>Naive partition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zh-CN" sz="2000">
                <a:latin typeface="Open Sans"/>
                <a:ea typeface="Open Sans"/>
                <a:cs typeface="Open Sans"/>
                <a:sym typeface="Open Sans"/>
              </a:rPr>
              <a:t>Local DBSCAN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zh-CN" sz="2000">
                <a:latin typeface="Open Sans"/>
                <a:ea typeface="Open Sans"/>
                <a:cs typeface="Open Sans"/>
                <a:sym typeface="Open Sans"/>
              </a:rPr>
              <a:t>Merge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1" lang="zh-CN" sz="2000">
                <a:latin typeface="Open Sans"/>
                <a:ea typeface="Open Sans"/>
                <a:cs typeface="Open Sans"/>
                <a:sym typeface="Open Sans"/>
              </a:rPr>
              <a:t>Optimization on partition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zh-CN" sz="2000">
                <a:latin typeface="Open Sans"/>
                <a:ea typeface="Open Sans"/>
                <a:cs typeface="Open Sans"/>
                <a:sym typeface="Open Sans"/>
              </a:rPr>
              <a:t>Reduce-boundry based partition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zh-CN" sz="2000">
                <a:latin typeface="Open Sans"/>
                <a:ea typeface="Open Sans"/>
                <a:cs typeface="Open Sans"/>
                <a:sym typeface="Open Sans"/>
              </a:rPr>
              <a:t>Content based partition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1" lang="zh-CN" sz="2000"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675" y="1719248"/>
            <a:ext cx="1705025" cy="17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/>
              <a:t>Local DBSCAN algorithm</a:t>
            </a:r>
            <a:endParaRPr i="1" sz="2000"/>
          </a:p>
        </p:txBody>
      </p:sp>
      <p:cxnSp>
        <p:nvCxnSpPr>
          <p:cNvPr id="82" name="Google Shape;82;p15"/>
          <p:cNvCxnSpPr>
            <a:stCxn id="81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5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38" y="875450"/>
            <a:ext cx="39052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93650" y="770500"/>
            <a:ext cx="8756700" cy="4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r>
              <a:rPr b="1" lang="zh-CN">
                <a:latin typeface="Open Sans"/>
                <a:ea typeface="Open Sans"/>
                <a:cs typeface="Open Sans"/>
                <a:sym typeface="Open Sans"/>
              </a:rPr>
              <a:t>Concepts: 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ε(Eps) — the given radius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MinPts — the given minimal points</a:t>
            </a: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     if MinPts = 4: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 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      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       </a:t>
            </a:r>
            <a:r>
              <a:rPr b="1" lang="zh-CN">
                <a:solidFill>
                  <a:srgbClr val="333333"/>
                </a:solidFill>
                <a:highlight>
                  <a:srgbClr val="FFFFFF"/>
                </a:highlight>
              </a:rPr>
              <a:t>Core</a:t>
            </a: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b="1" lang="zh-CN">
                <a:solidFill>
                  <a:srgbClr val="333333"/>
                </a:solidFill>
                <a:highlight>
                  <a:srgbClr val="FFFFFF"/>
                </a:highlight>
              </a:rPr>
              <a:t>idea: </a:t>
            </a:r>
            <a:endParaRPr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</a:t>
            </a: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  </a:t>
            </a: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1. select a data point p arbitrarily from the data set.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2. determine whether p is a core point by Eps and MinPts.If p is a core point,find all the data point which are </a:t>
            </a:r>
            <a:r>
              <a:rPr b="1"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density-reachable from p</a:t>
            </a: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to form a cluster. If not, select another point to do the same steps as before.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         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                         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333333"/>
                </a:solidFill>
                <a:highlight>
                  <a:srgbClr val="FFFFFF"/>
                </a:highlight>
              </a:rPr>
              <a:t>            </a:t>
            </a:r>
            <a:endParaRPr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333333"/>
                </a:solidFill>
                <a:highlight>
                  <a:srgbClr val="FFFFFF"/>
                </a:highlight>
              </a:rPr>
              <a:t>            </a:t>
            </a:r>
            <a:endParaRPr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     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      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33333"/>
                </a:solidFill>
                <a:highlight>
                  <a:srgbClr val="FFFFFF"/>
                </a:highlight>
              </a:rPr>
              <a:t>            </a:t>
            </a:r>
            <a:endParaRPr sz="1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rgbClr val="333333"/>
                </a:solidFill>
                <a:highlight>
                  <a:srgbClr val="FFFFFF"/>
                </a:highlight>
              </a:rPr>
              <a:t>          </a:t>
            </a:r>
            <a:endParaRPr sz="1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38" y="3511975"/>
            <a:ext cx="3905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50" y="1838250"/>
            <a:ext cx="1311300" cy="15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4949" y="1787300"/>
            <a:ext cx="2411538" cy="17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975" y="1730750"/>
            <a:ext cx="4258653" cy="18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7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/>
              <a:t>Matrix</a:t>
            </a:r>
            <a:r>
              <a:rPr i="1" lang="zh-CN" sz="2000"/>
              <a:t> DBSCAN algorithm</a:t>
            </a:r>
            <a:endParaRPr i="1" sz="2000"/>
          </a:p>
        </p:txBody>
      </p:sp>
      <p:cxnSp>
        <p:nvCxnSpPr>
          <p:cNvPr id="96" name="Google Shape;96;p16"/>
          <p:cNvCxnSpPr>
            <a:stCxn id="95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369950" y="733625"/>
            <a:ext cx="82893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Introduction: Build a matrix to hold all those point-pair distance value instead of computing every time.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Pros: In principle, the computational cost could be reduced by half, which is not big algorithm-wise improvement, but a giant increase in engineering, especially it comes to big data problem.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475" y="2120825"/>
            <a:ext cx="4752800" cy="2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/>
              <a:t>Parallel Matrix DBSCAN algorithm </a:t>
            </a:r>
            <a:endParaRPr i="1" sz="2000"/>
          </a:p>
        </p:txBody>
      </p:sp>
      <p:cxnSp>
        <p:nvCxnSpPr>
          <p:cNvPr id="106" name="Google Shape;106;p17"/>
          <p:cNvCxnSpPr>
            <a:stCxn id="105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7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578650" y="996550"/>
            <a:ext cx="82893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Two Dimensional Example: (x, y)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Partition: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define partition number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define partition block position in the space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find the minimum x and y and find the maximum x and y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add eps to upper bound and minus eps to lower bound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divide the whole area into corresponding partition id (p_id)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build rdds  (pid, dataset_points) by judging whether the points is in the partition area or n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Local DBSCAN: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each rdd will execute a matrix DBSCAN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each execution will return ((partition_dataset, core_point list), local_tags)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Merge: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update local tag list into global tag list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return final global tag list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>
                <a:solidFill>
                  <a:schemeClr val="dk1"/>
                </a:solidFill>
              </a:rPr>
              <a:t>Parallel Matrix DBSCAN algorithm——</a:t>
            </a:r>
            <a:r>
              <a:rPr i="1" lang="zh-CN" sz="2000"/>
              <a:t>Partition</a:t>
            </a:r>
            <a:endParaRPr i="1" sz="2000"/>
          </a:p>
        </p:txBody>
      </p:sp>
      <p:cxnSp>
        <p:nvCxnSpPr>
          <p:cNvPr id="115" name="Google Shape;115;p18"/>
          <p:cNvCxnSpPr>
            <a:stCxn id="114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8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1033325"/>
            <a:ext cx="3464749" cy="16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4" y="2978900"/>
            <a:ext cx="3464752" cy="16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776" y="2902700"/>
            <a:ext cx="3522150" cy="163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545900" y="649875"/>
            <a:ext cx="6502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partition number: 4    eps (epsilon): 3   MinPts (minimum points): 2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4572000" y="1622913"/>
            <a:ext cx="4023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1" i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efine partition block position in the space</a:t>
            </a:r>
            <a:endParaRPr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6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>
                <a:solidFill>
                  <a:schemeClr val="dk1"/>
                </a:solidFill>
              </a:rPr>
              <a:t>Parallel Matrix DBSCAN algorithm——</a:t>
            </a:r>
            <a:r>
              <a:rPr i="1" lang="zh-CN" sz="2000"/>
              <a:t>Local Matrix DBSCAN</a:t>
            </a:r>
            <a:endParaRPr i="1" sz="2000"/>
          </a:p>
        </p:txBody>
      </p:sp>
      <p:cxnSp>
        <p:nvCxnSpPr>
          <p:cNvPr id="128" name="Google Shape;128;p19"/>
          <p:cNvCxnSpPr>
            <a:stCxn id="127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9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-1180" r="1180" t="0"/>
          <a:stretch/>
        </p:blipFill>
        <p:spPr>
          <a:xfrm>
            <a:off x="3022275" y="923737"/>
            <a:ext cx="5205352" cy="201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788" y="3042500"/>
            <a:ext cx="5162826" cy="190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2539825" y="603963"/>
            <a:ext cx="6490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partition number: 4    eps (epsilon): 3   MinPts (minimum points): 2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05275" y="2742800"/>
            <a:ext cx="28170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>
                <a:latin typeface="Open Sans"/>
                <a:ea typeface="Open Sans"/>
                <a:cs typeface="Open Sans"/>
                <a:sym typeface="Open Sans"/>
              </a:rPr>
              <a:t>Points in the red shadow area will have multiple labels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CN" sz="2000">
                <a:solidFill>
                  <a:schemeClr val="dk1"/>
                </a:solidFill>
              </a:rPr>
              <a:t>Parallel Matrix DBSCAN algorithm——Local Matrix DBSCAN </a:t>
            </a:r>
            <a:endParaRPr i="1" sz="2000"/>
          </a:p>
        </p:txBody>
      </p:sp>
      <p:cxnSp>
        <p:nvCxnSpPr>
          <p:cNvPr id="140" name="Google Shape;140;p20"/>
          <p:cNvCxnSpPr>
            <a:stCxn id="139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0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545900" y="649875"/>
            <a:ext cx="6502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partition number: 4    eps (epsilon): 3   MinPts (minimum points): 2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00" y="1139100"/>
            <a:ext cx="3930399" cy="17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525" y="1139100"/>
            <a:ext cx="3991623" cy="170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900" y="2999750"/>
            <a:ext cx="3930398" cy="18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525" y="2999750"/>
            <a:ext cx="3991625" cy="1843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7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427350" y="149275"/>
            <a:ext cx="8289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2000">
                <a:solidFill>
                  <a:schemeClr val="dk1"/>
                </a:solidFill>
              </a:rPr>
              <a:t>Parallel Matrix DBSCAN algorithm——Merge</a:t>
            </a:r>
            <a:endParaRPr i="1" sz="2000"/>
          </a:p>
        </p:txBody>
      </p:sp>
      <p:cxnSp>
        <p:nvCxnSpPr>
          <p:cNvPr id="153" name="Google Shape;153;p21"/>
          <p:cNvCxnSpPr>
            <a:stCxn id="152" idx="1"/>
          </p:cNvCxnSpPr>
          <p:nvPr/>
        </p:nvCxnSpPr>
        <p:spPr>
          <a:xfrm>
            <a:off x="427350" y="545425"/>
            <a:ext cx="82893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1"/>
          <p:cNvSpPr/>
          <p:nvPr/>
        </p:nvSpPr>
        <p:spPr>
          <a:xfrm>
            <a:off x="369950" y="545425"/>
            <a:ext cx="1641900" cy="69000"/>
          </a:xfrm>
          <a:prstGeom prst="parallelogram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45900" y="649875"/>
            <a:ext cx="6502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partition number: 4    eps (epsilon): 3   MinPts (minimum points): 2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00" y="1106100"/>
            <a:ext cx="3930400" cy="17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000" y="1106100"/>
            <a:ext cx="4134499" cy="17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50" y="2950900"/>
            <a:ext cx="3929507" cy="175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4689600" y="3423238"/>
            <a:ext cx="4023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local labels to update global labels for all clusters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6">
            <a:alphaModFix/>
          </a:blip>
          <a:srcRect b="0" l="0" r="69855" t="0"/>
          <a:stretch/>
        </p:blipFill>
        <p:spPr>
          <a:xfrm>
            <a:off x="8472350" y="0"/>
            <a:ext cx="477773" cy="4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